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7c9b0d508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7c9b0d508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7c9b0d508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7c9b0d508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7c9b0d508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7c9b0d508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7c9b0d508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7c9b0d508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7e732139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7e732139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7e732139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7e732139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7e732139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7e732139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7c9b0d508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7c9b0d508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7c9b0d508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7c9b0d508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7c9b0d508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7c9b0d508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5fbfdc3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5fbfdc3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7c9b0d508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7c9b0d508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26628b65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26628b65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7c9b0d508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7c9b0d508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7c9b0d50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7c9b0d50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7c9b0d508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7c9b0d50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7c9b0d5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7c9b0d5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7c9b0d50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7c9b0d50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6e97b8bd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6e97b8bd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6e97b8bd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6e97b8bd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131800" y="246525"/>
            <a:ext cx="66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rgbClr val="CC0000"/>
                </a:solidFill>
              </a:rPr>
              <a:t>Social Network Analysis on Dark Dataset</a:t>
            </a:r>
            <a:endParaRPr sz="2800">
              <a:solidFill>
                <a:srgbClr val="CC0000"/>
              </a:solidFill>
            </a:endParaRPr>
          </a:p>
        </p:txBody>
      </p:sp>
      <p:sp>
        <p:nvSpPr>
          <p:cNvPr id="55" name="Google Shape;55;p13"/>
          <p:cNvSpPr txBox="1"/>
          <p:nvPr/>
        </p:nvSpPr>
        <p:spPr>
          <a:xfrm>
            <a:off x="168100" y="2670475"/>
            <a:ext cx="1949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300">
                <a:solidFill>
                  <a:srgbClr val="CC0000"/>
                </a:solidFill>
              </a:rPr>
              <a:t>Professor: Bei Yan</a:t>
            </a:r>
            <a:endParaRPr sz="1300">
              <a:solidFill>
                <a:srgbClr val="CC0000"/>
              </a:solidFill>
            </a:endParaRPr>
          </a:p>
          <a:p>
            <a:pPr indent="0" lvl="0" marL="0" rtl="0" algn="just">
              <a:spcBef>
                <a:spcPts val="0"/>
              </a:spcBef>
              <a:spcAft>
                <a:spcPts val="0"/>
              </a:spcAft>
              <a:buClr>
                <a:schemeClr val="dk1"/>
              </a:buClr>
              <a:buSzPts val="1100"/>
              <a:buFont typeface="Arial"/>
              <a:buNone/>
            </a:pPr>
            <a:r>
              <a:rPr lang="en-GB" sz="1300">
                <a:solidFill>
                  <a:srgbClr val="CC0000"/>
                </a:solidFill>
              </a:rPr>
              <a:t>Course: BIA 658</a:t>
            </a:r>
            <a:endParaRPr sz="1300">
              <a:solidFill>
                <a:srgbClr val="CC0000"/>
              </a:solidFill>
            </a:endParaRPr>
          </a:p>
          <a:p>
            <a:pPr indent="0" lvl="0" marL="0" rtl="0" algn="just">
              <a:spcBef>
                <a:spcPts val="0"/>
              </a:spcBef>
              <a:spcAft>
                <a:spcPts val="0"/>
              </a:spcAft>
              <a:buClr>
                <a:schemeClr val="dk1"/>
              </a:buClr>
              <a:buSzPts val="1100"/>
              <a:buFont typeface="Arial"/>
              <a:buNone/>
            </a:pPr>
            <a:r>
              <a:t/>
            </a:r>
            <a:endParaRPr sz="1300">
              <a:solidFill>
                <a:srgbClr val="CC0000"/>
              </a:solidFill>
              <a:latin typeface="Nunito"/>
              <a:ea typeface="Nunito"/>
              <a:cs typeface="Nunito"/>
              <a:sym typeface="Nunito"/>
            </a:endParaRPr>
          </a:p>
          <a:p>
            <a:pPr indent="0" lvl="0" marL="0" rtl="0" algn="just">
              <a:spcBef>
                <a:spcPts val="0"/>
              </a:spcBef>
              <a:spcAft>
                <a:spcPts val="0"/>
              </a:spcAft>
              <a:buClr>
                <a:schemeClr val="dk1"/>
              </a:buClr>
              <a:buSzPts val="1100"/>
              <a:buFont typeface="Arial"/>
              <a:buNone/>
            </a:pPr>
            <a:r>
              <a:rPr lang="en-GB" sz="1300">
                <a:solidFill>
                  <a:srgbClr val="CC0000"/>
                </a:solidFill>
              </a:rPr>
              <a:t>Presented by: Group 11</a:t>
            </a:r>
            <a:endParaRPr sz="1300">
              <a:solidFill>
                <a:srgbClr val="CC0000"/>
              </a:solidFill>
            </a:endParaRPr>
          </a:p>
          <a:p>
            <a:pPr indent="0" lvl="0" marL="0" rtl="0" algn="ctr">
              <a:spcBef>
                <a:spcPts val="0"/>
              </a:spcBef>
              <a:spcAft>
                <a:spcPts val="0"/>
              </a:spcAft>
              <a:buClr>
                <a:schemeClr val="dk1"/>
              </a:buClr>
              <a:buSzPts val="1100"/>
              <a:buFont typeface="Arial"/>
              <a:buNone/>
            </a:pPr>
            <a:r>
              <a:t/>
            </a:r>
            <a:endParaRPr sz="1300">
              <a:solidFill>
                <a:srgbClr val="CC0000"/>
              </a:solidFill>
            </a:endParaRPr>
          </a:p>
          <a:p>
            <a:pPr indent="0" lvl="0" marL="0" rtl="0" algn="just">
              <a:spcBef>
                <a:spcPts val="0"/>
              </a:spcBef>
              <a:spcAft>
                <a:spcPts val="0"/>
              </a:spcAft>
              <a:buClr>
                <a:schemeClr val="dk1"/>
              </a:buClr>
              <a:buSzPts val="1100"/>
              <a:buFont typeface="Arial"/>
              <a:buNone/>
            </a:pPr>
            <a:r>
              <a:rPr lang="en-GB" sz="1300">
                <a:solidFill>
                  <a:srgbClr val="CC0000"/>
                </a:solidFill>
              </a:rPr>
              <a:t>Mrudul Agrawal</a:t>
            </a:r>
            <a:endParaRPr sz="1300">
              <a:solidFill>
                <a:srgbClr val="CC0000"/>
              </a:solidFill>
            </a:endParaRPr>
          </a:p>
          <a:p>
            <a:pPr indent="0" lvl="0" marL="0" rtl="0" algn="just">
              <a:spcBef>
                <a:spcPts val="0"/>
              </a:spcBef>
              <a:spcAft>
                <a:spcPts val="0"/>
              </a:spcAft>
              <a:buClr>
                <a:schemeClr val="dk1"/>
              </a:buClr>
              <a:buSzPts val="1100"/>
              <a:buFont typeface="Arial"/>
              <a:buNone/>
            </a:pPr>
            <a:r>
              <a:rPr lang="en-GB" sz="1300">
                <a:solidFill>
                  <a:srgbClr val="CC0000"/>
                </a:solidFill>
              </a:rPr>
              <a:t>Shourya Chouhan</a:t>
            </a:r>
            <a:endParaRPr sz="1300">
              <a:solidFill>
                <a:srgbClr val="CC0000"/>
              </a:solidFill>
            </a:endParaRPr>
          </a:p>
          <a:p>
            <a:pPr indent="0" lvl="0" marL="0" rtl="0" algn="just">
              <a:spcBef>
                <a:spcPts val="0"/>
              </a:spcBef>
              <a:spcAft>
                <a:spcPts val="0"/>
              </a:spcAft>
              <a:buClr>
                <a:schemeClr val="dk1"/>
              </a:buClr>
              <a:buSzPts val="1100"/>
              <a:buFont typeface="Arial"/>
              <a:buNone/>
            </a:pPr>
            <a:r>
              <a:rPr lang="en-GB" sz="1300">
                <a:solidFill>
                  <a:srgbClr val="CC0000"/>
                </a:solidFill>
              </a:rPr>
              <a:t>Balwant Deo</a:t>
            </a:r>
            <a:endParaRPr sz="1300">
              <a:solidFill>
                <a:srgbClr val="CC0000"/>
              </a:solidFill>
            </a:endParaRPr>
          </a:p>
          <a:p>
            <a:pPr indent="0" lvl="0" marL="0" rtl="0" algn="just">
              <a:spcBef>
                <a:spcPts val="0"/>
              </a:spcBef>
              <a:spcAft>
                <a:spcPts val="0"/>
              </a:spcAft>
              <a:buClr>
                <a:schemeClr val="dk1"/>
              </a:buClr>
              <a:buSzPts val="1100"/>
              <a:buFont typeface="Arial"/>
              <a:buNone/>
            </a:pPr>
            <a:r>
              <a:rPr lang="en-GB" sz="1300">
                <a:solidFill>
                  <a:srgbClr val="CC0000"/>
                </a:solidFill>
              </a:rPr>
              <a:t>Bryan Campos</a:t>
            </a:r>
            <a:endParaRPr sz="1300">
              <a:solidFill>
                <a:srgbClr val="CC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Descriptive statistics</a:t>
            </a:r>
            <a:endParaRPr/>
          </a:p>
        </p:txBody>
      </p:sp>
      <p:sp>
        <p:nvSpPr>
          <p:cNvPr id="113" name="Google Shape;113;p22"/>
          <p:cNvSpPr txBox="1"/>
          <p:nvPr/>
        </p:nvSpPr>
        <p:spPr>
          <a:xfrm>
            <a:off x="545325" y="1512075"/>
            <a:ext cx="25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4" name="Google Shape;114;p22"/>
          <p:cNvSpPr txBox="1"/>
          <p:nvPr/>
        </p:nvSpPr>
        <p:spPr>
          <a:xfrm>
            <a:off x="285050" y="1338550"/>
            <a:ext cx="33093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GB" sz="1700">
                <a:solidFill>
                  <a:schemeClr val="dk1"/>
                </a:solidFill>
              </a:rPr>
              <a:t>Centrality measures for top 15 characters</a:t>
            </a:r>
            <a:endParaRPr sz="1700">
              <a:solidFill>
                <a:schemeClr val="dk1"/>
              </a:solidFill>
            </a:endParaRPr>
          </a:p>
          <a:p>
            <a:pPr indent="0" lvl="0" marL="0" rtl="0" algn="l">
              <a:spcBef>
                <a:spcPts val="0"/>
              </a:spcBef>
              <a:spcAft>
                <a:spcPts val="0"/>
              </a:spcAft>
              <a:buNone/>
            </a:pPr>
            <a:r>
              <a:t/>
            </a:r>
            <a:endParaRPr/>
          </a:p>
        </p:txBody>
      </p:sp>
      <p:pic>
        <p:nvPicPr>
          <p:cNvPr id="115" name="Google Shape;115;p22"/>
          <p:cNvPicPr preferRelativeResize="0"/>
          <p:nvPr/>
        </p:nvPicPr>
        <p:blipFill>
          <a:blip r:embed="rId3">
            <a:alphaModFix/>
          </a:blip>
          <a:stretch>
            <a:fillRect/>
          </a:stretch>
        </p:blipFill>
        <p:spPr>
          <a:xfrm>
            <a:off x="3874075" y="1090750"/>
            <a:ext cx="5124700" cy="3155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Analytical approach</a:t>
            </a:r>
            <a:endParaRPr/>
          </a:p>
        </p:txBody>
      </p:sp>
      <p:sp>
        <p:nvSpPr>
          <p:cNvPr id="121" name="Google Shape;121;p23"/>
          <p:cNvSpPr txBox="1"/>
          <p:nvPr>
            <p:ph idx="1" type="body"/>
          </p:nvPr>
        </p:nvSpPr>
        <p:spPr>
          <a:xfrm>
            <a:off x="311700" y="1152475"/>
            <a:ext cx="62199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t>1)</a:t>
            </a:r>
            <a:r>
              <a:rPr lang="en-GB" sz="1500">
                <a:solidFill>
                  <a:schemeClr val="dk1"/>
                </a:solidFill>
              </a:rPr>
              <a:t>The most important character in dark</a:t>
            </a:r>
            <a:endParaRPr sz="1500">
              <a:solidFill>
                <a:schemeClr val="dk1"/>
              </a:solidFill>
            </a:endParaRPr>
          </a:p>
          <a:p>
            <a:pPr indent="-314325" lvl="0" marL="457200" rtl="0" algn="just">
              <a:spcBef>
                <a:spcPts val="1200"/>
              </a:spcBef>
              <a:spcAft>
                <a:spcPts val="0"/>
              </a:spcAft>
              <a:buClr>
                <a:schemeClr val="dk1"/>
              </a:buClr>
              <a:buSzPts val="1350"/>
              <a:buChar char="●"/>
            </a:pPr>
            <a:r>
              <a:rPr lang="en-GB" sz="1350">
                <a:solidFill>
                  <a:schemeClr val="dk1"/>
                </a:solidFill>
                <a:highlight>
                  <a:srgbClr val="FFFFFF"/>
                </a:highlight>
              </a:rPr>
              <a:t>First, let's measure the importance of a node in a network by looking at the number of neighbors it has, that is, the number of nodes it is connected to. </a:t>
            </a:r>
            <a:endParaRPr sz="1350">
              <a:solidFill>
                <a:schemeClr val="dk1"/>
              </a:solidFill>
              <a:highlight>
                <a:srgbClr val="FFFFFF"/>
              </a:highlight>
            </a:endParaRPr>
          </a:p>
          <a:p>
            <a:pPr indent="-314325" lvl="0" marL="457200" rtl="0" algn="just">
              <a:spcBef>
                <a:spcPts val="0"/>
              </a:spcBef>
              <a:spcAft>
                <a:spcPts val="0"/>
              </a:spcAft>
              <a:buClr>
                <a:schemeClr val="dk1"/>
              </a:buClr>
              <a:buSzPts val="1350"/>
              <a:buChar char="●"/>
            </a:pPr>
            <a:r>
              <a:rPr lang="en-GB" sz="1350">
                <a:solidFill>
                  <a:schemeClr val="dk1"/>
                </a:solidFill>
                <a:highlight>
                  <a:srgbClr val="FFFFFF"/>
                </a:highlight>
              </a:rPr>
              <a:t>Note that there is no "correct" way of calculating the most important node in a network, every metric has a different meaning.</a:t>
            </a:r>
            <a:endParaRPr sz="1350">
              <a:solidFill>
                <a:schemeClr val="dk1"/>
              </a:solidFill>
              <a:highlight>
                <a:srgbClr val="FFFFFF"/>
              </a:highlight>
            </a:endParaRPr>
          </a:p>
          <a:p>
            <a:pPr indent="-314325" lvl="0" marL="457200" rtl="0" algn="just">
              <a:spcBef>
                <a:spcPts val="0"/>
              </a:spcBef>
              <a:spcAft>
                <a:spcPts val="0"/>
              </a:spcAft>
              <a:buClr>
                <a:schemeClr val="dk1"/>
              </a:buClr>
              <a:buSzPts val="1350"/>
              <a:buChar char="●"/>
            </a:pPr>
            <a:r>
              <a:rPr lang="en-GB" sz="1350">
                <a:solidFill>
                  <a:schemeClr val="dk1"/>
                </a:solidFill>
                <a:highlight>
                  <a:srgbClr val="FFFFFF"/>
                </a:highlight>
              </a:rPr>
              <a:t>According to degree </a:t>
            </a:r>
            <a:r>
              <a:rPr lang="en-GB" sz="1350">
                <a:solidFill>
                  <a:schemeClr val="dk1"/>
                </a:solidFill>
                <a:highlight>
                  <a:srgbClr val="FFFFFF"/>
                </a:highlight>
              </a:rPr>
              <a:t>centrality</a:t>
            </a:r>
            <a:r>
              <a:rPr lang="en-GB" sz="1350">
                <a:solidFill>
                  <a:schemeClr val="dk1"/>
                </a:solidFill>
                <a:highlight>
                  <a:srgbClr val="FFFFFF"/>
                </a:highlight>
              </a:rPr>
              <a:t> Mikkel Nielsen is the most important node in the </a:t>
            </a:r>
            <a:r>
              <a:rPr lang="en-GB" sz="1350">
                <a:solidFill>
                  <a:schemeClr val="dk1"/>
                </a:solidFill>
                <a:highlight>
                  <a:srgbClr val="FFFFFF"/>
                </a:highlight>
              </a:rPr>
              <a:t>network</a:t>
            </a:r>
            <a:r>
              <a:rPr lang="en-GB" sz="1350">
                <a:solidFill>
                  <a:schemeClr val="dk1"/>
                </a:solidFill>
                <a:highlight>
                  <a:srgbClr val="FFFFFF"/>
                </a:highlight>
              </a:rPr>
              <a:t> since it is </a:t>
            </a:r>
            <a:r>
              <a:rPr lang="en-GB" sz="1350">
                <a:solidFill>
                  <a:schemeClr val="dk1"/>
                </a:solidFill>
                <a:highlight>
                  <a:srgbClr val="FFFFFF"/>
                </a:highlight>
              </a:rPr>
              <a:t>connected</a:t>
            </a:r>
            <a:r>
              <a:rPr lang="en-GB" sz="1350">
                <a:solidFill>
                  <a:schemeClr val="dk1"/>
                </a:solidFill>
                <a:highlight>
                  <a:srgbClr val="FFFFFF"/>
                </a:highlight>
              </a:rPr>
              <a:t> to most nodes</a:t>
            </a:r>
            <a:endParaRPr sz="1350">
              <a:solidFill>
                <a:schemeClr val="dk1"/>
              </a:solidFill>
              <a:highlight>
                <a:srgbClr val="FFFFFF"/>
              </a:highlight>
            </a:endParaRPr>
          </a:p>
          <a:p>
            <a:pPr indent="-314325" lvl="0" marL="457200" rtl="0" algn="just">
              <a:spcBef>
                <a:spcPts val="0"/>
              </a:spcBef>
              <a:spcAft>
                <a:spcPts val="0"/>
              </a:spcAft>
              <a:buClr>
                <a:schemeClr val="dk1"/>
              </a:buClr>
              <a:buSzPts val="1350"/>
              <a:buChar char="●"/>
            </a:pPr>
            <a:r>
              <a:rPr lang="en-GB" sz="1350">
                <a:solidFill>
                  <a:schemeClr val="dk1"/>
                </a:solidFill>
                <a:highlight>
                  <a:srgbClr val="FFFFFF"/>
                </a:highlight>
              </a:rPr>
              <a:t>Which makes sense if he didn’t time travel in the first place a huge part of the plot wouldn’t have happened.</a:t>
            </a:r>
            <a:endParaRPr sz="1350">
              <a:solidFill>
                <a:schemeClr val="dk1"/>
              </a:solidFill>
              <a:highlight>
                <a:srgbClr val="FFFFFF"/>
              </a:highlight>
            </a:endParaRPr>
          </a:p>
          <a:p>
            <a:pPr indent="0" lvl="0" marL="0" rtl="0" algn="l">
              <a:spcBef>
                <a:spcPts val="1200"/>
              </a:spcBef>
              <a:spcAft>
                <a:spcPts val="1200"/>
              </a:spcAft>
              <a:buNone/>
            </a:pPr>
            <a:r>
              <a:t/>
            </a:r>
            <a:endParaRPr/>
          </a:p>
        </p:txBody>
      </p:sp>
      <p:pic>
        <p:nvPicPr>
          <p:cNvPr id="122" name="Google Shape;122;p23"/>
          <p:cNvPicPr preferRelativeResize="0"/>
          <p:nvPr/>
        </p:nvPicPr>
        <p:blipFill>
          <a:blip r:embed="rId3">
            <a:alphaModFix/>
          </a:blip>
          <a:stretch>
            <a:fillRect/>
          </a:stretch>
        </p:blipFill>
        <p:spPr>
          <a:xfrm>
            <a:off x="6584400" y="657400"/>
            <a:ext cx="2247900" cy="382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Analytical approach</a:t>
            </a:r>
            <a:endParaRPr/>
          </a:p>
        </p:txBody>
      </p:sp>
      <p:sp>
        <p:nvSpPr>
          <p:cNvPr id="128" name="Google Shape;128;p24"/>
          <p:cNvSpPr txBox="1"/>
          <p:nvPr>
            <p:ph idx="1" type="body"/>
          </p:nvPr>
        </p:nvSpPr>
        <p:spPr>
          <a:xfrm>
            <a:off x="311700" y="1152475"/>
            <a:ext cx="4063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2) Most </a:t>
            </a:r>
            <a:r>
              <a:rPr lang="en-GB"/>
              <a:t>influential</a:t>
            </a:r>
            <a:r>
              <a:rPr lang="en-GB"/>
              <a:t> character in the series</a:t>
            </a:r>
            <a:endParaRPr/>
          </a:p>
          <a:p>
            <a:pPr indent="-323850" lvl="0" marL="457200" rtl="0" algn="l">
              <a:spcBef>
                <a:spcPts val="1200"/>
              </a:spcBef>
              <a:spcAft>
                <a:spcPts val="0"/>
              </a:spcAft>
              <a:buSzPts val="1500"/>
              <a:buChar char="●"/>
            </a:pPr>
            <a:r>
              <a:rPr lang="en-GB" sz="1500"/>
              <a:t>According to the values of betweenness centrality we can see that Noah is the most influential character among all the timelines </a:t>
            </a:r>
            <a:endParaRPr sz="1500"/>
          </a:p>
          <a:p>
            <a:pPr indent="-323850" lvl="0" marL="457200" rtl="0" algn="l">
              <a:spcBef>
                <a:spcPts val="0"/>
              </a:spcBef>
              <a:spcAft>
                <a:spcPts val="0"/>
              </a:spcAft>
              <a:buSzPts val="1500"/>
              <a:buChar char="●"/>
            </a:pPr>
            <a:r>
              <a:rPr lang="en-GB" sz="1500"/>
              <a:t>Which makes sense because he’s involved in multiple timelines and he’s seen interacting with a lot of characters on the show</a:t>
            </a:r>
            <a:endParaRPr sz="1500"/>
          </a:p>
          <a:p>
            <a:pPr indent="0" lvl="0" marL="0" rtl="0" algn="l">
              <a:spcBef>
                <a:spcPts val="1200"/>
              </a:spcBef>
              <a:spcAft>
                <a:spcPts val="1200"/>
              </a:spcAft>
              <a:buNone/>
            </a:pPr>
            <a:r>
              <a:t/>
            </a:r>
            <a:endParaRPr sz="1500"/>
          </a:p>
        </p:txBody>
      </p:sp>
      <p:pic>
        <p:nvPicPr>
          <p:cNvPr id="129" name="Google Shape;129;p24"/>
          <p:cNvPicPr preferRelativeResize="0"/>
          <p:nvPr/>
        </p:nvPicPr>
        <p:blipFill>
          <a:blip r:embed="rId3">
            <a:alphaModFix/>
          </a:blip>
          <a:stretch>
            <a:fillRect/>
          </a:stretch>
        </p:blipFill>
        <p:spPr>
          <a:xfrm>
            <a:off x="5408740" y="1325750"/>
            <a:ext cx="2733675" cy="3248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Analytical approach</a:t>
            </a:r>
            <a:endParaRPr/>
          </a:p>
        </p:txBody>
      </p:sp>
      <p:sp>
        <p:nvSpPr>
          <p:cNvPr id="135" name="Google Shape;135;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3) Most important timeline in the series</a:t>
            </a:r>
            <a:endParaRPr/>
          </a:p>
        </p:txBody>
      </p:sp>
      <p:pic>
        <p:nvPicPr>
          <p:cNvPr id="136" name="Google Shape;136;p25"/>
          <p:cNvPicPr preferRelativeResize="0"/>
          <p:nvPr/>
        </p:nvPicPr>
        <p:blipFill>
          <a:blip r:embed="rId3">
            <a:alphaModFix/>
          </a:blip>
          <a:stretch>
            <a:fillRect/>
          </a:stretch>
        </p:blipFill>
        <p:spPr>
          <a:xfrm>
            <a:off x="5095900" y="950175"/>
            <a:ext cx="3820977" cy="3820977"/>
          </a:xfrm>
          <a:prstGeom prst="rect">
            <a:avLst/>
          </a:prstGeom>
          <a:noFill/>
          <a:ln>
            <a:noFill/>
          </a:ln>
        </p:spPr>
      </p:pic>
      <p:sp>
        <p:nvSpPr>
          <p:cNvPr id="137" name="Google Shape;137;p25"/>
          <p:cNvSpPr txBox="1"/>
          <p:nvPr/>
        </p:nvSpPr>
        <p:spPr>
          <a:xfrm>
            <a:off x="570125" y="1821925"/>
            <a:ext cx="3792600" cy="1908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Char char="●"/>
            </a:pPr>
            <a:r>
              <a:rPr lang="en-GB">
                <a:solidFill>
                  <a:schemeClr val="dk1"/>
                </a:solidFill>
              </a:rPr>
              <a:t>This graph shows which timeline is more prominent. Out of 4 we can see in the graph 2019 is the most prominent followed by 1986, 1953 and the least prominent is 1921.</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Here node size is according to degree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Node color is according to modularity class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6"/>
          <p:cNvPicPr preferRelativeResize="0"/>
          <p:nvPr/>
        </p:nvPicPr>
        <p:blipFill rotWithShape="1">
          <a:blip r:embed="rId3">
            <a:alphaModFix/>
          </a:blip>
          <a:srcRect b="0" l="0" r="11237" t="16943"/>
          <a:stretch/>
        </p:blipFill>
        <p:spPr>
          <a:xfrm>
            <a:off x="523625" y="1622700"/>
            <a:ext cx="4447649" cy="2853750"/>
          </a:xfrm>
          <a:prstGeom prst="rect">
            <a:avLst/>
          </a:prstGeom>
          <a:noFill/>
          <a:ln>
            <a:noFill/>
          </a:ln>
        </p:spPr>
      </p:pic>
      <p:sp>
        <p:nvSpPr>
          <p:cNvPr id="143" name="Google Shape;143;p26"/>
          <p:cNvSpPr txBox="1"/>
          <p:nvPr/>
        </p:nvSpPr>
        <p:spPr>
          <a:xfrm>
            <a:off x="5369175" y="1278850"/>
            <a:ext cx="30372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t>We have 4 different timeline 1921, 1953, 1986 and 2019. In this graph we visualize which character are most important in 1921 timeline. Here we can clearly see Magnus Nielsen, Franziska Doppler, Agnes Nielsen, Noah, Jonas Kahnwald are the important character.</a:t>
            </a:r>
            <a:endParaRPr/>
          </a:p>
        </p:txBody>
      </p:sp>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Visualization of </a:t>
            </a:r>
            <a:r>
              <a:rPr lang="en-GB"/>
              <a:t>characters</a:t>
            </a:r>
            <a:r>
              <a:rPr lang="en-GB"/>
              <a:t> according to each timeline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7"/>
          <p:cNvPicPr preferRelativeResize="0"/>
          <p:nvPr/>
        </p:nvPicPr>
        <p:blipFill>
          <a:blip r:embed="rId3">
            <a:alphaModFix/>
          </a:blip>
          <a:stretch>
            <a:fillRect/>
          </a:stretch>
        </p:blipFill>
        <p:spPr>
          <a:xfrm>
            <a:off x="152400" y="152400"/>
            <a:ext cx="4838700" cy="4838700"/>
          </a:xfrm>
          <a:prstGeom prst="rect">
            <a:avLst/>
          </a:prstGeom>
          <a:noFill/>
          <a:ln>
            <a:noFill/>
          </a:ln>
        </p:spPr>
      </p:pic>
      <p:sp>
        <p:nvSpPr>
          <p:cNvPr id="150" name="Google Shape;150;p27"/>
          <p:cNvSpPr txBox="1"/>
          <p:nvPr/>
        </p:nvSpPr>
        <p:spPr>
          <a:xfrm>
            <a:off x="5322150" y="771050"/>
            <a:ext cx="296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this timeline there are lot more </a:t>
            </a:r>
            <a:r>
              <a:rPr lang="en-GB"/>
              <a:t>character</a:t>
            </a:r>
            <a:r>
              <a:rPr lang="en-GB"/>
              <a:t> than the last one. Here </a:t>
            </a:r>
            <a:r>
              <a:rPr lang="en-GB"/>
              <a:t>the most influential character are Ulrich Nielsen, Claudia Tiedeman and Helge doppler.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8"/>
          <p:cNvPicPr preferRelativeResize="0"/>
          <p:nvPr/>
        </p:nvPicPr>
        <p:blipFill>
          <a:blip r:embed="rId3">
            <a:alphaModFix/>
          </a:blip>
          <a:stretch>
            <a:fillRect/>
          </a:stretch>
        </p:blipFill>
        <p:spPr>
          <a:xfrm>
            <a:off x="152400" y="152400"/>
            <a:ext cx="4838700" cy="4838700"/>
          </a:xfrm>
          <a:prstGeom prst="rect">
            <a:avLst/>
          </a:prstGeom>
          <a:noFill/>
          <a:ln>
            <a:noFill/>
          </a:ln>
        </p:spPr>
      </p:pic>
      <p:sp>
        <p:nvSpPr>
          <p:cNvPr id="156" name="Google Shape;156;p28"/>
          <p:cNvSpPr txBox="1"/>
          <p:nvPr/>
        </p:nvSpPr>
        <p:spPr>
          <a:xfrm>
            <a:off x="5350375" y="686425"/>
            <a:ext cx="350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1986 the most important character are Mikkel Nielsen, Regina Tiedeman, Egon Tiedeman and charlotte Doppler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152400" y="1170125"/>
            <a:ext cx="3820977" cy="3820977"/>
          </a:xfrm>
          <a:prstGeom prst="rect">
            <a:avLst/>
          </a:prstGeom>
          <a:noFill/>
          <a:ln>
            <a:noFill/>
          </a:ln>
        </p:spPr>
      </p:pic>
      <p:sp>
        <p:nvSpPr>
          <p:cNvPr id="162" name="Google Shape;162;p29"/>
          <p:cNvSpPr txBox="1"/>
          <p:nvPr/>
        </p:nvSpPr>
        <p:spPr>
          <a:xfrm>
            <a:off x="4344234" y="1170127"/>
            <a:ext cx="44382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t>This is the most important timeline among all the 4. In this timeline mostly all the character are present and the most important character are Peter Doppler, Elisabeth Doppler, Martha Nielsen, Bartosz Tiedeman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Correlation between different measures</a:t>
            </a:r>
            <a:endParaRPr/>
          </a:p>
        </p:txBody>
      </p:sp>
      <p:sp>
        <p:nvSpPr>
          <p:cNvPr id="168" name="Google Shape;168;p30"/>
          <p:cNvSpPr txBox="1"/>
          <p:nvPr>
            <p:ph idx="1" type="body"/>
          </p:nvPr>
        </p:nvSpPr>
        <p:spPr>
          <a:xfrm>
            <a:off x="311700" y="1152475"/>
            <a:ext cx="8520600" cy="1685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Let's look at the correlation between PageRank, betweenness centrality and degree centrality for the </a:t>
            </a:r>
            <a:r>
              <a:rPr lang="en-GB" sz="1400">
                <a:solidFill>
                  <a:schemeClr val="dk1"/>
                </a:solidFill>
                <a:highlight>
                  <a:srgbClr val="FFFFFF"/>
                </a:highlight>
              </a:rPr>
              <a:t>entire</a:t>
            </a:r>
            <a:r>
              <a:rPr lang="en-GB" sz="1400">
                <a:solidFill>
                  <a:schemeClr val="dk1"/>
                </a:solidFill>
                <a:highlight>
                  <a:srgbClr val="FFFFFF"/>
                </a:highlight>
              </a:rPr>
              <a:t> show using Pearson correlation.</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We see a relatively low correlation between these three measures for our character co-occurrence network.</a:t>
            </a:r>
            <a:endParaRPr sz="1400">
              <a:solidFill>
                <a:schemeClr val="dk1"/>
              </a:solidFill>
              <a:highlight>
                <a:srgbClr val="FFFFFF"/>
              </a:highlight>
            </a:endParaRPr>
          </a:p>
          <a:p>
            <a:pPr indent="0" lvl="0" marL="0" rtl="0" algn="l">
              <a:spcBef>
                <a:spcPts val="1200"/>
              </a:spcBef>
              <a:spcAft>
                <a:spcPts val="1200"/>
              </a:spcAft>
              <a:buNone/>
            </a:pPr>
            <a:r>
              <a:t/>
            </a:r>
            <a:endParaRPr sz="1400">
              <a:solidFill>
                <a:schemeClr val="dk1"/>
              </a:solidFill>
              <a:highlight>
                <a:srgbClr val="FFFFFF"/>
              </a:highlight>
            </a:endParaRPr>
          </a:p>
        </p:txBody>
      </p:sp>
      <p:pic>
        <p:nvPicPr>
          <p:cNvPr id="169" name="Google Shape;169;p30"/>
          <p:cNvPicPr preferRelativeResize="0"/>
          <p:nvPr/>
        </p:nvPicPr>
        <p:blipFill>
          <a:blip r:embed="rId3">
            <a:alphaModFix/>
          </a:blip>
          <a:stretch>
            <a:fillRect/>
          </a:stretch>
        </p:blipFill>
        <p:spPr>
          <a:xfrm>
            <a:off x="152400" y="2990575"/>
            <a:ext cx="7381875" cy="1104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Interpretations</a:t>
            </a:r>
            <a:endParaRPr/>
          </a:p>
        </p:txBody>
      </p:sp>
      <p:sp>
        <p:nvSpPr>
          <p:cNvPr id="175" name="Google Shape;175;p31"/>
          <p:cNvSpPr txBox="1"/>
          <p:nvPr>
            <p:ph idx="1" type="body"/>
          </p:nvPr>
        </p:nvSpPr>
        <p:spPr>
          <a:xfrm>
            <a:off x="311700" y="1147200"/>
            <a:ext cx="8520600" cy="3432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GB"/>
              <a:t>Using character relationship data of any tv show(like dark) or movie one can </a:t>
            </a:r>
            <a:r>
              <a:rPr lang="en-GB"/>
              <a:t>specify multiple network centrality measures that can be instrumental in defining the importance of characters in the show.</a:t>
            </a:r>
            <a:endParaRPr/>
          </a:p>
          <a:p>
            <a:pPr indent="-342900" lvl="0" marL="457200" rtl="0" algn="just">
              <a:spcBef>
                <a:spcPts val="0"/>
              </a:spcBef>
              <a:spcAft>
                <a:spcPts val="0"/>
              </a:spcAft>
              <a:buSzPts val="1800"/>
              <a:buChar char="●"/>
            </a:pPr>
            <a:r>
              <a:rPr lang="en-GB"/>
              <a:t>Overall, a network-based methodology is a fruitful and powerful technique in show/movie analytics: it can serve as a fully-scaled approach or may complement classical statistical instruments.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773200" y="486725"/>
            <a:ext cx="1927200" cy="76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3500"/>
              <a:t>INDEX</a:t>
            </a:r>
            <a:endParaRPr sz="3500"/>
          </a:p>
        </p:txBody>
      </p:sp>
      <p:sp>
        <p:nvSpPr>
          <p:cNvPr id="61" name="Google Shape;61;p14"/>
          <p:cNvSpPr txBox="1"/>
          <p:nvPr>
            <p:ph idx="1" type="subTitle"/>
          </p:nvPr>
        </p:nvSpPr>
        <p:spPr>
          <a:xfrm>
            <a:off x="630600" y="1203600"/>
            <a:ext cx="7893000" cy="3299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t/>
            </a:r>
            <a:endParaRPr sz="2000"/>
          </a:p>
          <a:p>
            <a:pPr indent="-355600" lvl="0" marL="457200" rtl="0" algn="just">
              <a:spcBef>
                <a:spcPts val="0"/>
              </a:spcBef>
              <a:spcAft>
                <a:spcPts val="0"/>
              </a:spcAft>
              <a:buSzPts val="2000"/>
              <a:buChar char="●"/>
            </a:pPr>
            <a:r>
              <a:rPr lang="en-GB" sz="2000"/>
              <a:t>Introduction</a:t>
            </a:r>
            <a:endParaRPr sz="2000"/>
          </a:p>
          <a:p>
            <a:pPr indent="-355600" lvl="0" marL="457200" rtl="0" algn="just">
              <a:spcBef>
                <a:spcPts val="0"/>
              </a:spcBef>
              <a:spcAft>
                <a:spcPts val="0"/>
              </a:spcAft>
              <a:buSzPts val="2000"/>
              <a:buChar char="●"/>
            </a:pPr>
            <a:r>
              <a:rPr lang="en-GB" sz="2000"/>
              <a:t>Problem Statement</a:t>
            </a:r>
            <a:endParaRPr sz="2000"/>
          </a:p>
          <a:p>
            <a:pPr indent="-355600" lvl="0" marL="457200" rtl="0" algn="just">
              <a:spcBef>
                <a:spcPts val="0"/>
              </a:spcBef>
              <a:spcAft>
                <a:spcPts val="0"/>
              </a:spcAft>
              <a:buSzPts val="2000"/>
              <a:buChar char="●"/>
            </a:pPr>
            <a:r>
              <a:rPr lang="en-GB" sz="2000"/>
              <a:t>Dataset understanding and preparation</a:t>
            </a:r>
            <a:endParaRPr sz="2000"/>
          </a:p>
          <a:p>
            <a:pPr indent="-355600" lvl="0" marL="457200" rtl="0" algn="just">
              <a:spcBef>
                <a:spcPts val="0"/>
              </a:spcBef>
              <a:spcAft>
                <a:spcPts val="0"/>
              </a:spcAft>
              <a:buSzPts val="2000"/>
              <a:buChar char="●"/>
            </a:pPr>
            <a:r>
              <a:rPr lang="en-GB" sz="2000"/>
              <a:t>Exploratory data analysis</a:t>
            </a:r>
            <a:endParaRPr sz="2000"/>
          </a:p>
          <a:p>
            <a:pPr indent="-355600" lvl="0" marL="457200" rtl="0" algn="just">
              <a:spcBef>
                <a:spcPts val="0"/>
              </a:spcBef>
              <a:spcAft>
                <a:spcPts val="0"/>
              </a:spcAft>
              <a:buSzPts val="2000"/>
              <a:buChar char="●"/>
            </a:pPr>
            <a:r>
              <a:rPr lang="en-GB" sz="2000"/>
              <a:t>Descriptive statistics</a:t>
            </a:r>
            <a:endParaRPr sz="2000"/>
          </a:p>
          <a:p>
            <a:pPr indent="-355600" lvl="0" marL="457200" rtl="0" algn="just">
              <a:spcBef>
                <a:spcPts val="0"/>
              </a:spcBef>
              <a:spcAft>
                <a:spcPts val="0"/>
              </a:spcAft>
              <a:buSzPts val="2000"/>
              <a:buChar char="●"/>
            </a:pPr>
            <a:r>
              <a:rPr lang="en-GB" sz="2000"/>
              <a:t>Analytical approach</a:t>
            </a:r>
            <a:endParaRPr sz="2000"/>
          </a:p>
          <a:p>
            <a:pPr indent="-355600" lvl="0" marL="457200" rtl="0" algn="just">
              <a:spcBef>
                <a:spcPts val="0"/>
              </a:spcBef>
              <a:spcAft>
                <a:spcPts val="0"/>
              </a:spcAft>
              <a:buSzPts val="2000"/>
              <a:buChar char="●"/>
            </a:pPr>
            <a:r>
              <a:rPr lang="en-GB" sz="2000"/>
              <a:t>Interpretations</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Recommendations</a:t>
            </a:r>
            <a:endParaRPr/>
          </a:p>
        </p:txBody>
      </p:sp>
      <p:sp>
        <p:nvSpPr>
          <p:cNvPr id="181" name="Google Shape;18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producers can make another show based on Mikkel Nielsen maybe a prequel,sequel or a spin off show since he was the most important character on the show.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idx="1" type="body"/>
          </p:nvPr>
        </p:nvSpPr>
        <p:spPr>
          <a:xfrm>
            <a:off x="1131750" y="1928400"/>
            <a:ext cx="6880500" cy="2565900"/>
          </a:xfrm>
          <a:prstGeom prst="rect">
            <a:avLst/>
          </a:prstGeom>
        </p:spPr>
        <p:txBody>
          <a:bodyPr anchorCtr="0" anchor="t" bIns="91425" lIns="91425" spcFirstLastPara="1" rIns="91425" wrap="square" tIns="91425">
            <a:normAutofit/>
          </a:bodyPr>
          <a:lstStyle/>
          <a:p>
            <a:pPr indent="0" lvl="0" marL="1371600" rtl="0" algn="just">
              <a:spcBef>
                <a:spcPts val="0"/>
              </a:spcBef>
              <a:spcAft>
                <a:spcPts val="1200"/>
              </a:spcAft>
              <a:buNone/>
            </a:pPr>
            <a:r>
              <a:rPr lang="en-GB" sz="6000"/>
              <a:t>Thank you </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chemeClr val="dk1"/>
              </a:buClr>
              <a:buSzPts val="1400"/>
              <a:buChar char="●"/>
            </a:pPr>
            <a:r>
              <a:rPr lang="en-GB" sz="1400">
                <a:solidFill>
                  <a:schemeClr val="dk1"/>
                </a:solidFill>
                <a:highlight>
                  <a:srgbClr val="FFFFFF"/>
                </a:highlight>
              </a:rPr>
              <a:t>Has there ever been a TV show more complicated than Netflix's </a:t>
            </a:r>
            <a:r>
              <a:rPr i="1" lang="en-GB" sz="1400">
                <a:solidFill>
                  <a:schemeClr val="dk1"/>
                </a:solidFill>
                <a:highlight>
                  <a:srgbClr val="FFFFFF"/>
                </a:highlight>
              </a:rPr>
              <a:t>Dark</a:t>
            </a:r>
            <a:r>
              <a:rPr lang="en-GB" sz="1400">
                <a:solidFill>
                  <a:schemeClr val="dk1"/>
                </a:solidFill>
                <a:highlight>
                  <a:srgbClr val="FFFFFF"/>
                </a:highlight>
              </a:rPr>
              <a:t>? Sure, there have been other shows involving time travel, but nothing approaching Social Network Analysis on Dark Datasetthe complex web of relationships and timelines that is this German-language sci-fi series.</a:t>
            </a:r>
            <a:endParaRPr sz="1400">
              <a:solidFill>
                <a:schemeClr val="dk1"/>
              </a:solidFill>
              <a:highlight>
                <a:srgbClr val="FFFFFF"/>
              </a:highlight>
            </a:endParaRPr>
          </a:p>
          <a:p>
            <a:pPr indent="-317500" lvl="0" marL="457200" rtl="0" algn="just">
              <a:spcBef>
                <a:spcPts val="0"/>
              </a:spcBef>
              <a:spcAft>
                <a:spcPts val="0"/>
              </a:spcAft>
              <a:buClr>
                <a:schemeClr val="dk1"/>
              </a:buClr>
              <a:buSzPts val="1400"/>
              <a:buChar char="●"/>
            </a:pPr>
            <a:r>
              <a:rPr lang="en-GB" sz="1400">
                <a:solidFill>
                  <a:schemeClr val="dk1"/>
                </a:solidFill>
                <a:highlight>
                  <a:srgbClr val="FFFFFF"/>
                </a:highlight>
              </a:rPr>
              <a:t>The series revolves primarily around four families living in the town of Winden, Germany: the Kahnwalds, the Nielsens, the Dopplers, and the Tiedemanns.</a:t>
            </a:r>
            <a:endParaRPr sz="1400">
              <a:solidFill>
                <a:schemeClr val="dk1"/>
              </a:solidFill>
              <a:highlight>
                <a:srgbClr val="FFFFFF"/>
              </a:highlight>
            </a:endParaRPr>
          </a:p>
          <a:p>
            <a:pPr indent="-317500" lvl="0" marL="457200" rtl="0" algn="just">
              <a:spcBef>
                <a:spcPts val="0"/>
              </a:spcBef>
              <a:spcAft>
                <a:spcPts val="0"/>
              </a:spcAft>
              <a:buClr>
                <a:schemeClr val="dk1"/>
              </a:buClr>
              <a:buSzPts val="1400"/>
              <a:buChar char="●"/>
            </a:pPr>
            <a:r>
              <a:rPr lang="en-GB" sz="1400">
                <a:solidFill>
                  <a:schemeClr val="dk1"/>
                </a:solidFill>
                <a:highlight>
                  <a:srgbClr val="FFFFFF"/>
                </a:highlight>
              </a:rPr>
              <a:t>Thanks to a wormhole in the caves under the nuclear power plant that can transport you through time in 33-year increments, it turns out these four families are even more closely related than they knew</a:t>
            </a:r>
            <a:endParaRPr sz="1400">
              <a:solidFill>
                <a:schemeClr val="dk1"/>
              </a:solidFill>
              <a:highlight>
                <a:srgbClr val="FFFFFF"/>
              </a:highlight>
            </a:endParaRPr>
          </a:p>
          <a:p>
            <a:pPr indent="0" lvl="0" marL="0" rtl="0" algn="l">
              <a:spcBef>
                <a:spcPts val="1200"/>
              </a:spcBef>
              <a:spcAft>
                <a:spcPts val="1200"/>
              </a:spcAft>
              <a:buNone/>
            </a:pPr>
            <a:r>
              <a:t/>
            </a:r>
            <a:endParaRPr sz="14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nvSpPr>
        <p:spPr>
          <a:xfrm>
            <a:off x="134475" y="44825"/>
            <a:ext cx="3081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solidFill>
                  <a:srgbClr val="CC0000"/>
                </a:solidFill>
              </a:rPr>
              <a:t>Different Timelines </a:t>
            </a:r>
            <a:endParaRPr sz="2300">
              <a:solidFill>
                <a:srgbClr val="CC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564200" y="376125"/>
            <a:ext cx="4080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500"/>
              <a:t>Problem Statement</a:t>
            </a:r>
            <a:endParaRPr sz="3500"/>
          </a:p>
        </p:txBody>
      </p:sp>
      <p:sp>
        <p:nvSpPr>
          <p:cNvPr id="78" name="Google Shape;78;p17"/>
          <p:cNvSpPr txBox="1"/>
          <p:nvPr/>
        </p:nvSpPr>
        <p:spPr>
          <a:xfrm>
            <a:off x="808675" y="1495100"/>
            <a:ext cx="72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9" name="Google Shape;79;p17"/>
          <p:cNvSpPr txBox="1"/>
          <p:nvPr/>
        </p:nvSpPr>
        <p:spPr>
          <a:xfrm>
            <a:off x="1016150" y="1556100"/>
            <a:ext cx="64077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t>We will be analysing characters and different timelines through the data and find the outcome in respect to-</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GB"/>
              <a:t>Important characters</a:t>
            </a:r>
            <a:endParaRPr/>
          </a:p>
          <a:p>
            <a:pPr indent="-317500" lvl="0" marL="457200" rtl="0" algn="just">
              <a:spcBef>
                <a:spcPts val="0"/>
              </a:spcBef>
              <a:spcAft>
                <a:spcPts val="0"/>
              </a:spcAft>
              <a:buSzPts val="1400"/>
              <a:buChar char="●"/>
            </a:pPr>
            <a:r>
              <a:rPr lang="en-GB"/>
              <a:t>Influential characters</a:t>
            </a:r>
            <a:endParaRPr/>
          </a:p>
          <a:p>
            <a:pPr indent="-317500" lvl="0" marL="457200" rtl="0" algn="just">
              <a:spcBef>
                <a:spcPts val="0"/>
              </a:spcBef>
              <a:spcAft>
                <a:spcPts val="0"/>
              </a:spcAft>
              <a:buSzPts val="1400"/>
              <a:buChar char="●"/>
            </a:pPr>
            <a:r>
              <a:rPr lang="en-GB">
                <a:solidFill>
                  <a:schemeClr val="dk1"/>
                </a:solidFill>
              </a:rPr>
              <a:t>Important timeline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850">
                <a:solidFill>
                  <a:schemeClr val="dk1"/>
                </a:solidFill>
              </a:rPr>
              <a:t>Dataset understanding and preparation</a:t>
            </a:r>
            <a:endParaRPr sz="3850">
              <a:solidFill>
                <a:schemeClr val="dk1"/>
              </a:solidFill>
            </a:endParaRPr>
          </a:p>
          <a:p>
            <a:pPr indent="0" lvl="0" marL="0" rtl="0" algn="l">
              <a:spcBef>
                <a:spcPts val="0"/>
              </a:spcBef>
              <a:spcAft>
                <a:spcPts val="0"/>
              </a:spcAft>
              <a:buNone/>
            </a:pPr>
            <a:r>
              <a:t/>
            </a:r>
            <a:endParaRPr/>
          </a:p>
        </p:txBody>
      </p:sp>
      <p:sp>
        <p:nvSpPr>
          <p:cNvPr id="85" name="Google Shape;85;p18"/>
          <p:cNvSpPr txBox="1"/>
          <p:nvPr>
            <p:ph idx="1" type="body"/>
          </p:nvPr>
        </p:nvSpPr>
        <p:spPr>
          <a:xfrm>
            <a:off x="311700" y="1422875"/>
            <a:ext cx="8520600" cy="33735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GB">
                <a:solidFill>
                  <a:schemeClr val="dk1"/>
                </a:solidFill>
                <a:highlight>
                  <a:srgbClr val="FFFFFF"/>
                </a:highlight>
              </a:rPr>
              <a:t>This dataset contains information about the relationship between the different characters present in different timelines of the Netflix original TV show Dark.</a:t>
            </a:r>
            <a:endParaRPr>
              <a:solidFill>
                <a:schemeClr val="dk1"/>
              </a:solidFill>
            </a:endParaRPr>
          </a:p>
          <a:p>
            <a:pPr indent="0" lvl="0" marL="0" rtl="0" algn="just">
              <a:spcBef>
                <a:spcPts val="1200"/>
              </a:spcBef>
              <a:spcAft>
                <a:spcPts val="0"/>
              </a:spcAft>
              <a:buNone/>
            </a:pPr>
            <a:r>
              <a:rPr lang="en-GB">
                <a:solidFill>
                  <a:schemeClr val="dk1"/>
                </a:solidFill>
              </a:rPr>
              <a:t>Nodes: The dataset contains 83 nodes which are the distinct characters,years and type of relationship throughout the 3 seasons of the show</a:t>
            </a:r>
            <a:endParaRPr>
              <a:solidFill>
                <a:schemeClr val="dk1"/>
              </a:solidFill>
            </a:endParaRPr>
          </a:p>
          <a:p>
            <a:pPr indent="0" lvl="0" marL="0" rtl="0" algn="just">
              <a:spcBef>
                <a:spcPts val="1200"/>
              </a:spcBef>
              <a:spcAft>
                <a:spcPts val="0"/>
              </a:spcAft>
              <a:buNone/>
            </a:pPr>
            <a:r>
              <a:rPr lang="en-GB">
                <a:solidFill>
                  <a:schemeClr val="dk1"/>
                </a:solidFill>
              </a:rPr>
              <a:t>Edges:The dataset contains 215 edges which are the relationships between different characters</a:t>
            </a:r>
            <a:endParaRPr>
              <a:solidFill>
                <a:schemeClr val="dk1"/>
              </a:solidFill>
            </a:endParaRPr>
          </a:p>
          <a:p>
            <a:pPr indent="0" lvl="0" marL="0" rtl="0" algn="just">
              <a:spcBef>
                <a:spcPts val="1200"/>
              </a:spcBef>
              <a:spcAft>
                <a:spcPts val="0"/>
              </a:spcAft>
              <a:buNone/>
            </a:pPr>
            <a:r>
              <a:rPr lang="en-GB">
                <a:solidFill>
                  <a:schemeClr val="dk1"/>
                </a:solidFill>
              </a:rPr>
              <a:t>Key variables: Character_name</a:t>
            </a:r>
            <a:endParaRPr>
              <a:solidFill>
                <a:schemeClr val="dk1"/>
              </a:solidFill>
            </a:endParaRPr>
          </a:p>
          <a:p>
            <a:pPr indent="0" lvl="0" marL="0" rtl="0" algn="just">
              <a:spcBef>
                <a:spcPts val="1200"/>
              </a:spcBef>
              <a:spcAft>
                <a:spcPts val="0"/>
              </a:spcAft>
              <a:buNone/>
            </a:pPr>
            <a:r>
              <a:rPr lang="en-GB">
                <a:solidFill>
                  <a:schemeClr val="dk1"/>
                </a:solidFill>
              </a:rPr>
              <a:t>			Character_years</a:t>
            </a:r>
            <a:endParaRPr>
              <a:solidFill>
                <a:schemeClr val="dk1"/>
              </a:solidFill>
            </a:endParaRPr>
          </a:p>
          <a:p>
            <a:pPr indent="457200" lvl="0" marL="914400" rtl="0" algn="just">
              <a:spcBef>
                <a:spcPts val="1200"/>
              </a:spcBef>
              <a:spcAft>
                <a:spcPts val="1200"/>
              </a:spcAft>
              <a:buNone/>
            </a:pPr>
            <a:r>
              <a:rPr lang="en-GB">
                <a:solidFill>
                  <a:schemeClr val="dk1"/>
                </a:solidFill>
              </a:rPr>
              <a:t>Characters_parentOF</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Exploratory data analysis</a:t>
            </a:r>
            <a:endParaRPr/>
          </a:p>
        </p:txBody>
      </p:sp>
      <p:pic>
        <p:nvPicPr>
          <p:cNvPr id="91" name="Google Shape;91;p19"/>
          <p:cNvPicPr preferRelativeResize="0"/>
          <p:nvPr/>
        </p:nvPicPr>
        <p:blipFill>
          <a:blip r:embed="rId3">
            <a:alphaModFix/>
          </a:blip>
          <a:stretch>
            <a:fillRect/>
          </a:stretch>
        </p:blipFill>
        <p:spPr>
          <a:xfrm>
            <a:off x="470151" y="1145325"/>
            <a:ext cx="2972275" cy="3820975"/>
          </a:xfrm>
          <a:prstGeom prst="rect">
            <a:avLst/>
          </a:prstGeom>
          <a:noFill/>
          <a:ln>
            <a:noFill/>
          </a:ln>
        </p:spPr>
      </p:pic>
      <p:sp>
        <p:nvSpPr>
          <p:cNvPr id="92" name="Google Shape;92;p19"/>
          <p:cNvSpPr txBox="1"/>
          <p:nvPr/>
        </p:nvSpPr>
        <p:spPr>
          <a:xfrm>
            <a:off x="3958700" y="1262075"/>
            <a:ext cx="48051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just">
              <a:spcBef>
                <a:spcPts val="0"/>
              </a:spcBef>
              <a:spcAft>
                <a:spcPts val="0"/>
              </a:spcAft>
              <a:buNone/>
            </a:pPr>
            <a:r>
              <a:rPr lang="en-GB" sz="1900"/>
              <a:t>We used Tableau to do data analysis as we can see there are total 27 Character out of which 13 of them are female and 14 are male</a:t>
            </a:r>
            <a:endParaRPr sz="1900"/>
          </a:p>
          <a:p>
            <a:pPr indent="0" lvl="0" marL="0" rtl="0" algn="just">
              <a:spcBef>
                <a:spcPts val="0"/>
              </a:spcBef>
              <a:spcAft>
                <a:spcPts val="0"/>
              </a:spcAft>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Exploratory data analysis</a:t>
            </a:r>
            <a:endParaRPr/>
          </a:p>
        </p:txBody>
      </p:sp>
      <p:sp>
        <p:nvSpPr>
          <p:cNvPr id="98" name="Google Shape;98;p20"/>
          <p:cNvSpPr txBox="1"/>
          <p:nvPr>
            <p:ph idx="1" type="body"/>
          </p:nvPr>
        </p:nvSpPr>
        <p:spPr>
          <a:xfrm>
            <a:off x="4476025" y="1017725"/>
            <a:ext cx="3769200" cy="483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GB"/>
              <a:t>Positive </a:t>
            </a:r>
            <a:r>
              <a:rPr lang="en-GB"/>
              <a:t>Sentiment</a:t>
            </a:r>
            <a:r>
              <a:rPr lang="en-GB"/>
              <a:t> Analysis on dark</a:t>
            </a:r>
            <a:endParaRPr/>
          </a:p>
        </p:txBody>
      </p:sp>
      <p:pic>
        <p:nvPicPr>
          <p:cNvPr id="99" name="Google Shape;99;p20"/>
          <p:cNvPicPr preferRelativeResize="0"/>
          <p:nvPr/>
        </p:nvPicPr>
        <p:blipFill>
          <a:blip r:embed="rId3">
            <a:alphaModFix/>
          </a:blip>
          <a:stretch>
            <a:fillRect/>
          </a:stretch>
        </p:blipFill>
        <p:spPr>
          <a:xfrm>
            <a:off x="4056825" y="1501325"/>
            <a:ext cx="4485401" cy="3508062"/>
          </a:xfrm>
          <a:prstGeom prst="rect">
            <a:avLst/>
          </a:prstGeom>
          <a:noFill/>
          <a:ln>
            <a:noFill/>
          </a:ln>
        </p:spPr>
      </p:pic>
      <p:sp>
        <p:nvSpPr>
          <p:cNvPr id="100" name="Google Shape;100;p20"/>
          <p:cNvSpPr txBox="1"/>
          <p:nvPr/>
        </p:nvSpPr>
        <p:spPr>
          <a:xfrm>
            <a:off x="384225" y="1636000"/>
            <a:ext cx="33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What people are saying about dark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Exploratory data analysis</a:t>
            </a:r>
            <a:endParaRPr/>
          </a:p>
        </p:txBody>
      </p:sp>
      <p:sp>
        <p:nvSpPr>
          <p:cNvPr id="106" name="Google Shape;106;p21"/>
          <p:cNvSpPr txBox="1"/>
          <p:nvPr>
            <p:ph idx="1" type="body"/>
          </p:nvPr>
        </p:nvSpPr>
        <p:spPr>
          <a:xfrm>
            <a:off x="2654400" y="1058450"/>
            <a:ext cx="3835200" cy="455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GB"/>
              <a:t>Negative sentiment analysis on dark</a:t>
            </a:r>
            <a:endParaRPr/>
          </a:p>
        </p:txBody>
      </p:sp>
      <p:pic>
        <p:nvPicPr>
          <p:cNvPr id="107" name="Google Shape;107;p21"/>
          <p:cNvPicPr preferRelativeResize="0"/>
          <p:nvPr/>
        </p:nvPicPr>
        <p:blipFill>
          <a:blip r:embed="rId3">
            <a:alphaModFix/>
          </a:blip>
          <a:stretch>
            <a:fillRect/>
          </a:stretch>
        </p:blipFill>
        <p:spPr>
          <a:xfrm>
            <a:off x="2473025" y="1606050"/>
            <a:ext cx="4400276" cy="344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